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7772400" cy="10058400"/>
  <p:notesSz cx="6858000" cy="9144000"/>
  <p:embeddedFontLst>
    <p:embeddedFont>
      <p:font typeface="Helvetica Neue" panose="020B0604020202020204" charset="0"/>
      <p:regular r:id="rId37"/>
      <p:bold r:id="rId38"/>
      <p:italic r:id="rId39"/>
      <p:boldItalic r:id="rId40"/>
    </p:embeddedFont>
    <p:embeddedFont>
      <p:font typeface="Open Sans" panose="020B0604020202020204" charset="0"/>
      <p:regular r:id="rId41"/>
      <p:bold r:id="rId42"/>
      <p:italic r:id="rId43"/>
      <p:boldItalic r:id="rId44"/>
    </p:embeddedFont>
    <p:embeddedFont>
      <p:font typeface="Open Sans Light" panose="020B0604020202020204" charset="0"/>
      <p:regular r:id="rId45"/>
      <p:bold r:id="rId46"/>
      <p:italic r:id="rId47"/>
      <p:boldItalic r:id="rId48"/>
    </p:embeddedFont>
    <p:embeddedFont>
      <p:font typeface="Source Code Pr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64" y="-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bbfcd4c3a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bbfcd4c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a:solidFill>
                  <a:srgbClr val="FFFFFF"/>
                </a:solidFill>
              </a:rPr>
              <a:t>[Student Name &amp; Date]</a:t>
            </a:r>
            <a:endParaRPr sz="2500">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a:latin typeface="Open Sans"/>
                <a:ea typeface="Open Sans"/>
                <a:cs typeface="Open Sans"/>
                <a:sym typeface="Open Sans"/>
              </a:rPr>
              <a:t>Conceptual</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a:solidFill>
                  <a:srgbClr val="525C65"/>
                </a:solidFill>
                <a:highlight>
                  <a:srgbClr val="FFFFFF"/>
                </a:highlight>
                <a:latin typeface="Open Sans"/>
                <a:ea typeface="Open Sans"/>
                <a:cs typeface="Open Sans"/>
                <a:sym typeface="Open Sans"/>
              </a:rPr>
              <a:t>Use Lucidchart’s built-in template for DBMS ER Diagram UML.</a:t>
            </a:r>
            <a:endParaRPr sz="12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a:solidFill>
                  <a:srgbClr val="FF0000"/>
                </a:solidFill>
                <a:highlight>
                  <a:srgbClr val="FFFFFF"/>
                </a:highlight>
                <a:latin typeface="Open Sans"/>
                <a:ea typeface="Open Sans"/>
                <a:cs typeface="Open Sans"/>
                <a:sym typeface="Open Sans"/>
              </a:rPr>
              <a:t>** Replace example screenshot below with your response</a:t>
            </a:r>
            <a:endParaRPr sz="1200">
              <a:solidFill>
                <a:srgbClr val="FF0000"/>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a:p>
        </p:txBody>
      </p:sp>
      <p:pic>
        <p:nvPicPr>
          <p:cNvPr id="5" name="Picture 4">
            <a:extLst>
              <a:ext uri="{FF2B5EF4-FFF2-40B4-BE49-F238E27FC236}">
                <a16:creationId xmlns:a16="http://schemas.microsoft.com/office/drawing/2014/main" id="{B04AE45A-E48D-4367-8E3C-BBAA5B55472C}"/>
              </a:ext>
            </a:extLst>
          </p:cNvPr>
          <p:cNvPicPr>
            <a:picLocks noChangeAspect="1"/>
          </p:cNvPicPr>
          <p:nvPr/>
        </p:nvPicPr>
        <p:blipFill>
          <a:blip r:embed="rId3"/>
          <a:stretch>
            <a:fillRect/>
          </a:stretch>
        </p:blipFill>
        <p:spPr>
          <a:xfrm>
            <a:off x="0" y="5141625"/>
            <a:ext cx="7772400" cy="46769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a:latin typeface="Open Sans"/>
                <a:ea typeface="Open Sans"/>
                <a:cs typeface="Open Sans"/>
                <a:sym typeface="Open Sans"/>
              </a:rPr>
              <a:t>Logical</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40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400">
                <a:solidFill>
                  <a:srgbClr val="525C65"/>
                </a:solidFill>
                <a:highlight>
                  <a:srgbClr val="FFFFFF"/>
                </a:highlight>
                <a:latin typeface="Open Sans"/>
                <a:ea typeface="Open Sans"/>
                <a:cs typeface="Open Sans"/>
                <a:sym typeface="Open Sans"/>
              </a:rPr>
              <a:t>Use Lucidchart’s built-in template for DBMS ER Diagram UML.</a:t>
            </a:r>
            <a:endParaRPr sz="14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20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r>
              <a:rPr lang="en" sz="1200">
                <a:solidFill>
                  <a:srgbClr val="FF0000"/>
                </a:solidFill>
                <a:highlight>
                  <a:schemeClr val="lt1"/>
                </a:highlight>
                <a:latin typeface="Open Sans"/>
                <a:ea typeface="Open Sans"/>
                <a:cs typeface="Open Sans"/>
                <a:sym typeface="Open Sans"/>
              </a:rPr>
              <a:t>** Replace example screenshot below with your response</a:t>
            </a:r>
            <a:endParaRPr sz="140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a:p>
          <a:p>
            <a:pPr marL="0" lvl="0" indent="0" algn="l" rtl="0">
              <a:spcBef>
                <a:spcPts val="1600"/>
              </a:spcBef>
              <a:spcAft>
                <a:spcPts val="0"/>
              </a:spcAft>
              <a:buNone/>
            </a:pPr>
            <a:endParaRPr sz="1900"/>
          </a:p>
          <a:p>
            <a:pPr marL="0" lvl="0" indent="0" algn="l" rtl="0">
              <a:spcBef>
                <a:spcPts val="1600"/>
              </a:spcBef>
              <a:spcAft>
                <a:spcPts val="0"/>
              </a:spcAft>
              <a:buNone/>
            </a:pPr>
            <a:endParaRPr sz="1900"/>
          </a:p>
          <a:p>
            <a:pPr marL="0" lvl="0" indent="0" algn="l" rtl="0">
              <a:spcBef>
                <a:spcPts val="1600"/>
              </a:spcBef>
              <a:spcAft>
                <a:spcPts val="0"/>
              </a:spcAft>
              <a:buNone/>
            </a:pPr>
            <a:endParaRPr sz="1900"/>
          </a:p>
          <a:p>
            <a:pPr marL="0" lvl="0" indent="0" algn="l" rtl="0">
              <a:spcBef>
                <a:spcPts val="1600"/>
              </a:spcBef>
              <a:spcAft>
                <a:spcPts val="1600"/>
              </a:spcAft>
              <a:buNone/>
            </a:pPr>
            <a:endParaRPr sz="1900"/>
          </a:p>
        </p:txBody>
      </p:sp>
      <p:pic>
        <p:nvPicPr>
          <p:cNvPr id="5" name="Picture 4">
            <a:extLst>
              <a:ext uri="{FF2B5EF4-FFF2-40B4-BE49-F238E27FC236}">
                <a16:creationId xmlns:a16="http://schemas.microsoft.com/office/drawing/2014/main" id="{58018C21-9372-4B96-9A07-7E572522C84D}"/>
              </a:ext>
            </a:extLst>
          </p:cNvPr>
          <p:cNvPicPr>
            <a:picLocks noChangeAspect="1"/>
          </p:cNvPicPr>
          <p:nvPr/>
        </p:nvPicPr>
        <p:blipFill>
          <a:blip r:embed="rId3"/>
          <a:stretch>
            <a:fillRect/>
          </a:stretch>
        </p:blipFill>
        <p:spPr>
          <a:xfrm>
            <a:off x="0" y="5226172"/>
            <a:ext cx="7772400" cy="48322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a:latin typeface="Open Sans"/>
                <a:ea typeface="Open Sans"/>
                <a:cs typeface="Open Sans"/>
                <a:sym typeface="Open Sans"/>
              </a:rPr>
              <a:t>Physical</a:t>
            </a:r>
            <a:endParaRPr sz="1900" b="1">
              <a:latin typeface="Open Sans"/>
              <a:ea typeface="Open Sans"/>
              <a:cs typeface="Open Sans"/>
              <a:sym typeface="Open Sans"/>
            </a:endParaRPr>
          </a:p>
          <a:p>
            <a:pPr marL="457200" lvl="0" indent="0" algn="l" rtl="0">
              <a:lnSpc>
                <a:spcPct val="170000"/>
              </a:lnSpc>
              <a:spcBef>
                <a:spcPts val="1600"/>
              </a:spcBef>
              <a:spcAft>
                <a:spcPts val="0"/>
              </a:spcAft>
              <a:buNone/>
            </a:pPr>
            <a:r>
              <a:rPr lang="en" sz="140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a:solidFill>
                <a:srgbClr val="525C65"/>
              </a:solidFill>
              <a:highlight>
                <a:schemeClr val="lt1"/>
              </a:highlight>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a:solidFill>
                  <a:srgbClr val="FF0000"/>
                </a:solidFill>
                <a:highlight>
                  <a:schemeClr val="lt1"/>
                </a:highlight>
                <a:latin typeface="Open Sans"/>
                <a:ea typeface="Open Sans"/>
                <a:cs typeface="Open Sans"/>
                <a:sym typeface="Open Sans"/>
              </a:rPr>
              <a:t>** Replace example screenshot below with your response</a:t>
            </a:r>
            <a:endParaRPr sz="150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None/>
            </a:pPr>
            <a:endParaRPr sz="150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09DF82BC-22A0-477C-AB6C-3B5B6659683D}"/>
              </a:ext>
            </a:extLst>
          </p:cNvPr>
          <p:cNvPicPr>
            <a:picLocks noChangeAspect="1"/>
          </p:cNvPicPr>
          <p:nvPr/>
        </p:nvPicPr>
        <p:blipFill>
          <a:blip r:embed="rId3"/>
          <a:stretch>
            <a:fillRect/>
          </a:stretch>
        </p:blipFill>
        <p:spPr>
          <a:xfrm>
            <a:off x="0" y="5409955"/>
            <a:ext cx="7772400" cy="46484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Create a DDL SQL script capable of building the database you designed in Step 2</a:t>
            </a:r>
          </a:p>
          <a:p>
            <a:pPr marL="241300" marR="241300" lvl="0" indent="0" algn="l" rtl="0">
              <a:lnSpc>
                <a:spcPct val="100000"/>
              </a:lnSpc>
              <a:spcBef>
                <a:spcPts val="1600"/>
              </a:spcBef>
              <a:spcAft>
                <a:spcPts val="0"/>
              </a:spcAft>
              <a:buClr>
                <a:schemeClr val="dk1"/>
              </a:buClr>
              <a:buSzPts val="1100"/>
              <a:buFont typeface="Arial"/>
              <a:buNone/>
            </a:pPr>
            <a:r>
              <a:rPr lang="en-US" sz="1350" b="1" dirty="0">
                <a:solidFill>
                  <a:srgbClr val="2E3D49"/>
                </a:solidFill>
                <a:highlight>
                  <a:srgbClr val="FFFFFF"/>
                </a:highlight>
                <a:latin typeface="Open Sans"/>
                <a:ea typeface="Open Sans"/>
                <a:cs typeface="Open Sans"/>
                <a:sym typeface="Open Sans"/>
              </a:rPr>
              <a:t>Hints</a:t>
            </a:r>
          </a:p>
          <a:p>
            <a:pPr marL="241300" marR="241300" lvl="0" indent="0" algn="l" rtl="0">
              <a:lnSpc>
                <a:spcPct val="100000"/>
              </a:lnSpc>
              <a:spcBef>
                <a:spcPts val="0"/>
              </a:spcBef>
              <a:spcAft>
                <a:spcPts val="0"/>
              </a:spcAft>
              <a:buClr>
                <a:schemeClr val="dk1"/>
              </a:buClr>
              <a:buSzPts val="1100"/>
              <a:buFont typeface="Arial"/>
              <a:buNone/>
            </a:pPr>
            <a:r>
              <a:rPr lang="en-US"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p>
          <a:p>
            <a:pPr marL="241300" marR="241300" lvl="0" indent="0" algn="l" rtl="0">
              <a:lnSpc>
                <a:spcPct val="100000"/>
              </a:lnSpc>
              <a:spcBef>
                <a:spcPts val="0"/>
              </a:spcBef>
              <a:spcAft>
                <a:spcPts val="0"/>
              </a:spcAft>
              <a:buClr>
                <a:schemeClr val="dk1"/>
              </a:buClr>
              <a:buSzPts val="1100"/>
              <a:buFont typeface="Arial"/>
              <a:buNone/>
            </a:pPr>
            <a:endParaRPr lang="en-US"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US"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p>
          <a:p>
            <a:pPr marL="241300" marR="241300" lvl="0" indent="0" algn="l" rtl="0">
              <a:lnSpc>
                <a:spcPct val="100000"/>
              </a:lnSpc>
              <a:spcBef>
                <a:spcPts val="0"/>
              </a:spcBef>
              <a:spcAft>
                <a:spcPts val="0"/>
              </a:spcAft>
              <a:buNone/>
            </a:pPr>
            <a:endParaRPr lang="en-US" sz="1350"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US" sz="1350" dirty="0">
                <a:solidFill>
                  <a:srgbClr val="FF0000"/>
                </a:solidFill>
                <a:highlight>
                  <a:srgbClr val="FFFFFF"/>
                </a:highlight>
                <a:latin typeface="Open Sans"/>
                <a:ea typeface="Open Sans"/>
                <a:cs typeface="Open Sans"/>
                <a:sym typeface="Open Sans"/>
              </a:rPr>
              <a:t>Remember to submit the related SQL file as well, not just a screenshot (replace the below screenshot).</a:t>
            </a:r>
          </a:p>
          <a:p>
            <a:pPr marL="457200" lvl="0" indent="0" algn="l" rtl="0">
              <a:spcBef>
                <a:spcPts val="0"/>
              </a:spcBef>
              <a:spcAft>
                <a:spcPts val="0"/>
              </a:spcAft>
              <a:buNone/>
            </a:pPr>
            <a:endParaRPr lang="en-US"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5" name="Picture 4">
            <a:extLst>
              <a:ext uri="{FF2B5EF4-FFF2-40B4-BE49-F238E27FC236}">
                <a16:creationId xmlns:a16="http://schemas.microsoft.com/office/drawing/2014/main" id="{1D2D3B73-3EBA-4F44-B7CB-83E3CE6AF14C}"/>
              </a:ext>
            </a:extLst>
          </p:cNvPr>
          <p:cNvPicPr>
            <a:picLocks noChangeAspect="1"/>
          </p:cNvPicPr>
          <p:nvPr/>
        </p:nvPicPr>
        <p:blipFill rotWithShape="1">
          <a:blip r:embed="rId3"/>
          <a:srcRect t="29104" r="36548" b="4978"/>
          <a:stretch/>
        </p:blipFill>
        <p:spPr>
          <a:xfrm>
            <a:off x="0" y="5471410"/>
            <a:ext cx="7772400" cy="41029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1: Return a list of employees with Job Titles and Department Names</a:t>
            </a: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4BC36344-F877-47D7-959B-BEF5B8805502}"/>
              </a:ext>
            </a:extLst>
          </p:cNvPr>
          <p:cNvPicPr>
            <a:picLocks noChangeAspect="1"/>
          </p:cNvPicPr>
          <p:nvPr/>
        </p:nvPicPr>
        <p:blipFill rotWithShape="1">
          <a:blip r:embed="rId3"/>
          <a:srcRect l="41465" t="15542" b="18284"/>
          <a:stretch/>
        </p:blipFill>
        <p:spPr>
          <a:xfrm>
            <a:off x="255086" y="3837482"/>
            <a:ext cx="7252364" cy="53506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2: Insert Web Programmer as a new job title</a:t>
            </a: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57C37461-FC70-424A-8768-39DFDA120B48}"/>
              </a:ext>
            </a:extLst>
          </p:cNvPr>
          <p:cNvPicPr>
            <a:picLocks noChangeAspect="1"/>
          </p:cNvPicPr>
          <p:nvPr/>
        </p:nvPicPr>
        <p:blipFill rotWithShape="1">
          <a:blip r:embed="rId3"/>
          <a:srcRect l="41273" t="17943" b="14855"/>
          <a:stretch/>
        </p:blipFill>
        <p:spPr>
          <a:xfrm>
            <a:off x="63977" y="3597640"/>
            <a:ext cx="7708423" cy="6252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use this Template</a:t>
            </a:r>
            <a:endParaRPr/>
          </a:p>
        </p:txBody>
      </p:sp>
      <p:sp>
        <p:nvSpPr>
          <p:cNvPr id="186" name="Google Shape;186;p52"/>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Make a copy of this Google Slide deck.</a:t>
            </a:r>
            <a:endParaRPr sz="2200"/>
          </a:p>
          <a:p>
            <a:pPr marL="457200" lvl="0" indent="-368300" algn="l" rtl="0">
              <a:spcBef>
                <a:spcPts val="0"/>
              </a:spcBef>
              <a:spcAft>
                <a:spcPts val="0"/>
              </a:spcAft>
              <a:buSzPts val="2200"/>
              <a:buChar char="●"/>
            </a:pPr>
            <a:r>
              <a:rPr lang="en" sz="2200"/>
              <a:t>We have provided these slides as a guide to ensure that you submit all the required components to successfully complete your project. </a:t>
            </a:r>
            <a:endParaRPr sz="2200"/>
          </a:p>
          <a:p>
            <a:pPr marL="457200" lvl="0" indent="-368300" algn="l" rtl="0">
              <a:spcBef>
                <a:spcPts val="0"/>
              </a:spcBef>
              <a:spcAft>
                <a:spcPts val="0"/>
              </a:spcAft>
              <a:buSzPts val="2200"/>
              <a:buChar char="●"/>
            </a:pPr>
            <a:r>
              <a:rPr lang="en" sz="2200"/>
              <a:t>When presenting your project, please only think of this as a guide. We encourage you to use creative freedom when making changes, as long as the required information is present. </a:t>
            </a:r>
            <a:endParaRPr sz="2200"/>
          </a:p>
          <a:p>
            <a:pPr marL="457200" lvl="0" indent="-368300" algn="l" rtl="0">
              <a:spcBef>
                <a:spcPts val="0"/>
              </a:spcBef>
              <a:spcAft>
                <a:spcPts val="0"/>
              </a:spcAft>
              <a:buSzPts val="2200"/>
              <a:buChar char="●"/>
            </a:pPr>
            <a:r>
              <a:rPr lang="en" sz="2200" b="1">
                <a:latin typeface="Open Sans"/>
                <a:ea typeface="Open Sans"/>
                <a:cs typeface="Open Sans"/>
                <a:sym typeface="Open Sans"/>
              </a:rPr>
              <a:t>Remember to delete this and all</a:t>
            </a:r>
            <a:r>
              <a:rPr lang="en" sz="2200"/>
              <a:t> of the other example slides before you submit your project.</a:t>
            </a:r>
            <a:endParaRPr sz="2200"/>
          </a:p>
          <a:p>
            <a:pPr marL="457200" lvl="0" indent="-368300" algn="l" rtl="0">
              <a:spcBef>
                <a:spcPts val="0"/>
              </a:spcBef>
              <a:spcAft>
                <a:spcPts val="0"/>
              </a:spcAft>
              <a:buSzPts val="2200"/>
              <a:buChar char="●"/>
            </a:pPr>
            <a:r>
              <a:rPr lang="en" sz="2200" b="1">
                <a:latin typeface="Open Sans"/>
                <a:ea typeface="Open Sans"/>
                <a:cs typeface="Open Sans"/>
                <a:sym typeface="Open Sans"/>
              </a:rPr>
              <a:t>Remember to add your name and the date</a:t>
            </a:r>
            <a:r>
              <a:rPr lang="en" sz="2200"/>
              <a:t> to the cover slide</a:t>
            </a:r>
            <a:endParaRPr sz="2200"/>
          </a:p>
          <a:p>
            <a:pPr marL="457200" lvl="0" indent="0" algn="l" rtl="0">
              <a:spcBef>
                <a:spcPts val="1600"/>
              </a:spcBef>
              <a:spcAft>
                <a:spcPts val="1600"/>
              </a:spcAft>
              <a:buNone/>
            </a:pPr>
            <a:endParaRPr sz="2200"/>
          </a:p>
        </p:txBody>
      </p:sp>
      <p:sp>
        <p:nvSpPr>
          <p:cNvPr id="187" name="Google Shape;187;p52"/>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188" name="Google Shape;188;p52"/>
          <p:cNvPicPr preferRelativeResize="0"/>
          <p:nvPr/>
        </p:nvPicPr>
        <p:blipFill rotWithShape="1">
          <a:blip r:embed="rId3">
            <a:alphaModFix/>
          </a:blip>
          <a:srcRect l="18073" t="20988" r="14486" b="11824"/>
          <a:stretch/>
        </p:blipFill>
        <p:spPr>
          <a:xfrm>
            <a:off x="374375" y="7823200"/>
            <a:ext cx="7023750" cy="1749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3: Correct the job title from web programmer to web developer</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endParaRPr sz="120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D8E7397-A4FE-4639-8E2B-1F1D3F487BD0}"/>
              </a:ext>
            </a:extLst>
          </p:cNvPr>
          <p:cNvPicPr>
            <a:picLocks noChangeAspect="1"/>
          </p:cNvPicPr>
          <p:nvPr/>
        </p:nvPicPr>
        <p:blipFill rotWithShape="1">
          <a:blip r:embed="rId3"/>
          <a:srcRect l="41852" t="18230" b="17598"/>
          <a:stretch/>
        </p:blipFill>
        <p:spPr>
          <a:xfrm>
            <a:off x="76400" y="3882452"/>
            <a:ext cx="7696000" cy="596749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814E6736-8FC2-4A97-841A-5C8D1B995CAA}"/>
              </a:ext>
            </a:extLst>
          </p:cNvPr>
          <p:cNvPicPr>
            <a:picLocks noChangeAspect="1"/>
          </p:cNvPicPr>
          <p:nvPr/>
        </p:nvPicPr>
        <p:blipFill rotWithShape="1">
          <a:blip r:embed="rId3"/>
          <a:srcRect l="41658" t="17256" b="18628"/>
          <a:stretch/>
        </p:blipFill>
        <p:spPr>
          <a:xfrm>
            <a:off x="12783" y="3597639"/>
            <a:ext cx="7759617" cy="62523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24047586-E0D8-4485-86A5-536BAF6FD912}"/>
              </a:ext>
            </a:extLst>
          </p:cNvPr>
          <p:cNvPicPr>
            <a:picLocks noChangeAspect="1"/>
          </p:cNvPicPr>
          <p:nvPr/>
        </p:nvPicPr>
        <p:blipFill rotWithShape="1">
          <a:blip r:embed="rId3"/>
          <a:srcRect l="41080" t="21714" b="16569"/>
          <a:stretch/>
        </p:blipFill>
        <p:spPr>
          <a:xfrm>
            <a:off x="-89067" y="3792510"/>
            <a:ext cx="7861467" cy="59211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6: Write a query that returns current and past jobs (include employee name, job title, department, manager name, start and end date for position) for employee Toni Lembeck.</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184A7652-F62C-4857-9481-39E21A5BD57A}"/>
              </a:ext>
            </a:extLst>
          </p:cNvPr>
          <p:cNvPicPr>
            <a:picLocks noChangeAspect="1"/>
          </p:cNvPicPr>
          <p:nvPr/>
        </p:nvPicPr>
        <p:blipFill rotWithShape="1">
          <a:blip r:embed="rId3"/>
          <a:srcRect l="40887" t="18971" b="20342"/>
          <a:stretch/>
        </p:blipFill>
        <p:spPr>
          <a:xfrm>
            <a:off x="0" y="4721902"/>
            <a:ext cx="7787264" cy="54669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sz="1900" dirty="0"/>
              <a:t>I would create 2 users Admin and </a:t>
            </a:r>
            <a:r>
              <a:rPr lang="en-US" sz="1900" dirty="0" err="1"/>
              <a:t>NoMgr</a:t>
            </a:r>
            <a:r>
              <a:rPr lang="en-US" sz="1900" dirty="0"/>
              <a:t> where </a:t>
            </a:r>
            <a:r>
              <a:rPr lang="en-US" sz="1900" dirty="0" err="1"/>
              <a:t>NoMgr</a:t>
            </a:r>
            <a:r>
              <a:rPr lang="en-US" sz="1900" dirty="0"/>
              <a:t> user has read access to all tables except Salary and view </a:t>
            </a:r>
            <a:r>
              <a:rPr lang="en-US" sz="1900" dirty="0" err="1"/>
              <a:t>Employee_Info</a:t>
            </a:r>
            <a:r>
              <a:rPr lang="en-US" sz="1900" dirty="0"/>
              <a:t>. This role will be given to all employees so that they  can access all employee data except salary data.</a:t>
            </a: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0" lvl="0" indent="0" algn="l" rtl="0">
              <a:spcBef>
                <a:spcPts val="1600"/>
              </a:spcBef>
              <a:spcAft>
                <a:spcPts val="0"/>
              </a:spcAft>
              <a:buNone/>
            </a:pPr>
            <a:r>
              <a:rPr lang="en" sz="1900" dirty="0">
                <a:solidFill>
                  <a:srgbClr val="FF0000"/>
                </a:solidFill>
              </a:rPr>
              <a:t>** return a screenshot of the view create code, along with the results of a select all on the view </a:t>
            </a:r>
            <a:endParaRPr sz="1900" dirty="0">
              <a:solidFill>
                <a:srgbClr val="FF0000"/>
              </a:solidFill>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0D1CD3C0-C7EE-41CD-A497-7C6A246DB604}"/>
              </a:ext>
            </a:extLst>
          </p:cNvPr>
          <p:cNvPicPr>
            <a:picLocks noChangeAspect="1"/>
          </p:cNvPicPr>
          <p:nvPr/>
        </p:nvPicPr>
        <p:blipFill rotWithShape="1">
          <a:blip r:embed="rId3"/>
          <a:srcRect l="41922" t="17516" r="605" b="12538"/>
          <a:stretch/>
        </p:blipFill>
        <p:spPr>
          <a:xfrm>
            <a:off x="86414" y="3207895"/>
            <a:ext cx="7685986" cy="74351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0" lvl="0" indent="0" algn="l" rtl="0">
              <a:spcBef>
                <a:spcPts val="1600"/>
              </a:spcBef>
              <a:spcAft>
                <a:spcPts val="0"/>
              </a:spcAft>
              <a:buNone/>
            </a:pPr>
            <a:r>
              <a:rPr lang="en" sz="1900" dirty="0">
                <a:solidFill>
                  <a:srgbClr val="FF0000"/>
                </a:solidFill>
              </a:rPr>
              <a:t>** submit screenshot of stored procedure creation code, along with a screenshot of the stored procedure executed using Toni Lembeck as the parameter value</a:t>
            </a:r>
            <a:endParaRPr sz="1900" dirty="0">
              <a:solidFill>
                <a:srgbClr val="FF0000"/>
              </a:solidFill>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75B6EA7E-CD32-4F45-A7F2-4B56FA3BF3EE}"/>
              </a:ext>
            </a:extLst>
          </p:cNvPr>
          <p:cNvPicPr>
            <a:picLocks noChangeAspect="1"/>
          </p:cNvPicPr>
          <p:nvPr/>
        </p:nvPicPr>
        <p:blipFill rotWithShape="1">
          <a:blip r:embed="rId3"/>
          <a:srcRect l="41080" t="19999" b="23427"/>
          <a:stretch/>
        </p:blipFill>
        <p:spPr>
          <a:xfrm>
            <a:off x="1134" y="4002374"/>
            <a:ext cx="7771265" cy="62468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3D4A7961-1064-4FFE-9B47-D82AFF7ED78E}"/>
              </a:ext>
            </a:extLst>
          </p:cNvPr>
          <p:cNvPicPr>
            <a:picLocks noChangeAspect="1"/>
          </p:cNvPicPr>
          <p:nvPr/>
        </p:nvPicPr>
        <p:blipFill rotWithShape="1">
          <a:blip r:embed="rId3"/>
          <a:srcRect l="40940" t="17010" b="20361"/>
          <a:stretch/>
        </p:blipFill>
        <p:spPr>
          <a:xfrm>
            <a:off x="192386" y="3789398"/>
            <a:ext cx="7387628" cy="59542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a:solidFill>
                  <a:srgbClr val="2E3D49"/>
                </a:solidFill>
                <a:highlight>
                  <a:srgbClr val="FFFFFF"/>
                </a:highlight>
                <a:latin typeface="Open Sans"/>
                <a:ea typeface="Open Sans"/>
                <a:cs typeface="Open Sans"/>
                <a:sym typeface="Open Sans"/>
              </a:rPr>
              <a:t>  </a:t>
            </a:r>
            <a:r>
              <a:rPr lang="en" sz="1500" b="1">
                <a:solidFill>
                  <a:srgbClr val="2E3D49"/>
                </a:solidFill>
                <a:highlight>
                  <a:srgbClr val="FFFFFF"/>
                </a:highlight>
                <a:latin typeface="Open Sans"/>
                <a:ea typeface="Open Sans"/>
                <a:cs typeface="Open Sans"/>
                <a:sym typeface="Open Sans"/>
              </a:rPr>
              <a:t>   Business requirement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rgbClr val="FFFFFF"/>
                </a:highlight>
                <a:latin typeface="Open Sans"/>
                <a:ea typeface="Open Sans"/>
                <a:cs typeface="Open Sans"/>
                <a:sym typeface="Open Sans"/>
              </a:rPr>
              <a:t>Dataset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The </a:t>
            </a:r>
            <a:r>
              <a:rPr lang="en" sz="1300" u="sng">
                <a:solidFill>
                  <a:schemeClr val="hlink"/>
                </a:solidFill>
                <a:highlight>
                  <a:srgbClr val="FFFFFF"/>
                </a:highlight>
                <a:latin typeface="Open Sans"/>
                <a:ea typeface="Open Sans"/>
                <a:cs typeface="Open Sans"/>
                <a:sym typeface="Open Sans"/>
                <a:hlinkClick r:id="rId3"/>
              </a:rPr>
              <a:t>HR dataset</a:t>
            </a:r>
            <a:r>
              <a:rPr lang="en" sz="130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chemeClr val="lt1"/>
                </a:highlight>
                <a:latin typeface="Open Sans"/>
                <a:ea typeface="Open Sans"/>
                <a:cs typeface="Open Sans"/>
                <a:sym typeface="Open Sans"/>
              </a:rPr>
              <a:t>IT Department Best Practices</a:t>
            </a:r>
            <a:endParaRPr sz="1500" b="1">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a:solidFill>
                  <a:schemeClr val="hlink"/>
                </a:solidFill>
                <a:highlight>
                  <a:schemeClr val="lt1"/>
                </a:highlight>
                <a:latin typeface="Open Sans"/>
                <a:ea typeface="Open Sans"/>
                <a:cs typeface="Open Sans"/>
                <a:sym typeface="Open Sans"/>
                <a:hlinkClick r:id="rId4"/>
              </a:rPr>
              <a:t>Best Practices document</a:t>
            </a:r>
            <a:r>
              <a:rPr lang="en" sz="1300">
                <a:solidFill>
                  <a:srgbClr val="525C65"/>
                </a:solidFill>
                <a:highlight>
                  <a:schemeClr val="lt1"/>
                </a:highlight>
                <a:latin typeface="Open Sans"/>
                <a:ea typeface="Open Sans"/>
                <a:cs typeface="Open Sans"/>
                <a:sym typeface="Open Sans"/>
              </a:rPr>
              <a:t>.</a:t>
            </a:r>
            <a:endParaRPr sz="130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US" sz="1700" dirty="0"/>
              <a:t>To  manage and store employee information where data integrity, security and retention is enforced. </a:t>
            </a: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endParaRPr sz="1900" b="1" dirty="0">
              <a:solidFill>
                <a:srgbClr val="000000"/>
              </a:solidFill>
              <a:latin typeface="Arial"/>
              <a:ea typeface="Arial"/>
              <a:cs typeface="Arial"/>
              <a:sym typeface="Arial"/>
            </a:endParaRPr>
          </a:p>
          <a:p>
            <a:pPr marL="457200" lvl="0" indent="0" algn="l" rtl="0">
              <a:spcBef>
                <a:spcPts val="1200"/>
              </a:spcBef>
              <a:spcAft>
                <a:spcPts val="0"/>
              </a:spcAft>
              <a:buNone/>
            </a:pPr>
            <a:r>
              <a:rPr lang="en" sz="1100" dirty="0">
                <a:solidFill>
                  <a:srgbClr val="525C65"/>
                </a:solidFill>
                <a:highlight>
                  <a:srgbClr val="FFFFFF"/>
                </a:highlight>
                <a:latin typeface="Open Sans"/>
                <a:ea typeface="Open Sans"/>
                <a:cs typeface="Open Sans"/>
                <a:sym typeface="Open Sans"/>
              </a:rPr>
              <a:t>Currently all employee information  is maintained on a shared spreadsheet. </a:t>
            </a:r>
          </a:p>
          <a:p>
            <a:pPr marL="457200" lvl="0" indent="0" algn="l" rtl="0">
              <a:spcBef>
                <a:spcPts val="1200"/>
              </a:spcBef>
              <a:spcAft>
                <a:spcPts val="0"/>
              </a:spcAft>
              <a:buNone/>
            </a:pPr>
            <a:r>
              <a:rPr lang="en" sz="1900" b="1" dirty="0">
                <a:latin typeface="Open Sans"/>
                <a:ea typeface="Open Sans"/>
                <a:cs typeface="Open Sans"/>
                <a:sym typeface="Open Sans"/>
              </a:rPr>
              <a:t>Describe current data available:</a:t>
            </a:r>
          </a:p>
          <a:p>
            <a:pPr marL="457200" lvl="0" indent="0" algn="l" rtl="0">
              <a:spcBef>
                <a:spcPts val="1200"/>
              </a:spcBef>
              <a:spcAft>
                <a:spcPts val="0"/>
              </a:spcAft>
              <a:buNone/>
            </a:pPr>
            <a:r>
              <a:rPr lang="en" sz="1900" dirty="0">
                <a:latin typeface="Open Sans"/>
                <a:ea typeface="Open Sans"/>
                <a:cs typeface="Open Sans"/>
                <a:sym typeface="Open Sans"/>
              </a:rPr>
              <a:t>HR dataset have 205 rows and 15 columns. It has employee information including sensitive salary data.</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Additional data requests:</a:t>
            </a:r>
            <a:endParaRPr sz="1900" b="1" dirty="0">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r>
              <a:rPr lang="en-US" sz="1900" dirty="0"/>
              <a:t>Capability to connect with Payroll system in the future</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US" sz="1900" dirty="0"/>
              <a:t>Sarah Collins, Head of HR</a:t>
            </a:r>
            <a:endParaRPr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r>
              <a:rPr lang="en-US" sz="1900" dirty="0"/>
              <a:t>There will be 2 user categories: Admin and </a:t>
            </a:r>
            <a:r>
              <a:rPr lang="en-US" sz="1900" dirty="0" err="1"/>
              <a:t>Nomgr</a:t>
            </a:r>
            <a:r>
              <a:rPr lang="en-US" sz="1900" dirty="0"/>
              <a:t> .Admin will be having read and write access to all tables. This role will be given to HR and Management employees. </a:t>
            </a:r>
            <a:r>
              <a:rPr lang="en-US" sz="1900" dirty="0" err="1"/>
              <a:t>NoMgr</a:t>
            </a:r>
            <a:r>
              <a:rPr lang="en-US" sz="1900" dirty="0"/>
              <a:t> role will provide read access to all tables except salary table. This role will given to all employees.</a:t>
            </a:r>
            <a:endParaRPr sz="1900" dirty="0"/>
          </a:p>
          <a:p>
            <a:pPr marL="457200" lvl="0" indent="0" algn="l" rtl="0">
              <a:spcBef>
                <a:spcPts val="1600"/>
              </a:spcBef>
              <a:spcAft>
                <a:spcPts val="1600"/>
              </a:spcAft>
              <a:buNone/>
            </a:pP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 </a:t>
            </a:r>
            <a:r>
              <a:rPr lang="en" sz="1900" dirty="0">
                <a:latin typeface="Open Sans"/>
                <a:ea typeface="Open Sans"/>
                <a:cs typeface="Open Sans"/>
                <a:sym typeface="Open Sans"/>
              </a:rPr>
              <a:t>10K of rows</a:t>
            </a:r>
            <a:endParaRPr sz="1900"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       </a:t>
            </a:r>
            <a:r>
              <a:rPr lang="en-US" sz="1900" dirty="0">
                <a:latin typeface="Open Sans"/>
                <a:ea typeface="Open Sans"/>
                <a:cs typeface="Open Sans"/>
                <a:sym typeface="Open Sans"/>
              </a:rPr>
              <a:t>20% growth per year for the next 5 years </a:t>
            </a: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Information regarding salary of employees is sensitive.</a:t>
            </a:r>
          </a:p>
          <a:p>
            <a:pPr marL="0" lvl="0" indent="0" algn="l" rtl="0">
              <a:spcBef>
                <a:spcPts val="0"/>
              </a:spcBef>
              <a:spcAft>
                <a:spcPts val="0"/>
              </a:spcAft>
              <a:buNone/>
            </a:pP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a:t>
            </a:r>
            <a:endParaRPr sz="1900" b="1" dirty="0">
              <a:latin typeface="Open Sans"/>
              <a:ea typeface="Open Sans"/>
              <a:cs typeface="Open Sans"/>
              <a:sym typeface="Open Sans"/>
            </a:endParaRPr>
          </a:p>
          <a:p>
            <a:pPr marL="0" lvl="0" indent="0" algn="l" rtl="0">
              <a:spcBef>
                <a:spcPts val="0"/>
              </a:spcBef>
              <a:spcAft>
                <a:spcPts val="0"/>
              </a:spcAft>
              <a:buNone/>
            </a:pPr>
            <a:r>
              <a:rPr lang="en-US" sz="1900" dirty="0"/>
              <a:t>The current data management systems doesn’t implement any data integrity , data security and retention measures. To meet the tremendous growth of data, it is necessary to design and implement a database to maintain employee information records.</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p>
          <a:p>
            <a:pPr marL="107950" lvl="0" indent="0" algn="l" rtl="0">
              <a:spcBef>
                <a:spcPts val="1600"/>
              </a:spcBef>
              <a:spcAft>
                <a:spcPts val="0"/>
              </a:spcAft>
              <a:buSzPts val="1900"/>
              <a:buNone/>
            </a:pPr>
            <a:r>
              <a:rPr lang="en-IN" sz="1900" dirty="0">
                <a:latin typeface="Open Sans"/>
                <a:ea typeface="Open Sans"/>
                <a:cs typeface="Open Sans"/>
                <a:sym typeface="Open Sans"/>
              </a:rPr>
              <a:t>Tables: city , date , department , education, employee ,</a:t>
            </a:r>
            <a:r>
              <a:rPr lang="en-IN" sz="1900" dirty="0" err="1">
                <a:latin typeface="Open Sans"/>
                <a:ea typeface="Open Sans"/>
                <a:cs typeface="Open Sans"/>
                <a:sym typeface="Open Sans"/>
              </a:rPr>
              <a:t>full_address</a:t>
            </a:r>
            <a:r>
              <a:rPr lang="en-IN" sz="1900" dirty="0">
                <a:latin typeface="Open Sans"/>
                <a:ea typeface="Open Sans"/>
                <a:cs typeface="Open Sans"/>
                <a:sym typeface="Open Sans"/>
              </a:rPr>
              <a:t>, </a:t>
            </a:r>
            <a:r>
              <a:rPr lang="en-IN" sz="1900" dirty="0" err="1">
                <a:latin typeface="Open Sans"/>
                <a:ea typeface="Open Sans"/>
                <a:cs typeface="Open Sans"/>
                <a:sym typeface="Open Sans"/>
              </a:rPr>
              <a:t>hr_data</a:t>
            </a:r>
            <a:r>
              <a:rPr lang="en-IN" sz="1900" dirty="0">
                <a:latin typeface="Open Sans"/>
                <a:ea typeface="Open Sans"/>
                <a:cs typeface="Open Sans"/>
                <a:sym typeface="Open Sans"/>
              </a:rPr>
              <a:t>, </a:t>
            </a:r>
            <a:r>
              <a:rPr lang="en-IN" sz="1900" dirty="0" err="1">
                <a:latin typeface="Open Sans"/>
                <a:ea typeface="Open Sans"/>
                <a:cs typeface="Open Sans"/>
                <a:sym typeface="Open Sans"/>
              </a:rPr>
              <a:t>job_title</a:t>
            </a:r>
            <a:r>
              <a:rPr lang="en-IN" sz="1900" dirty="0">
                <a:latin typeface="Open Sans"/>
                <a:ea typeface="Open Sans"/>
                <a:cs typeface="Open Sans"/>
                <a:sym typeface="Open Sans"/>
              </a:rPr>
              <a:t>, location, </a:t>
            </a:r>
            <a:r>
              <a:rPr lang="en-IN" sz="1900" dirty="0" err="1">
                <a:latin typeface="Open Sans"/>
                <a:ea typeface="Open Sans"/>
                <a:cs typeface="Open Sans"/>
                <a:sym typeface="Open Sans"/>
              </a:rPr>
              <a:t>proj_stg</a:t>
            </a:r>
            <a:r>
              <a:rPr lang="en-IN" sz="1900" dirty="0">
                <a:latin typeface="Open Sans"/>
                <a:ea typeface="Open Sans"/>
                <a:cs typeface="Open Sans"/>
                <a:sym typeface="Open Sans"/>
              </a:rPr>
              <a:t>, salary and state</a:t>
            </a:r>
          </a:p>
          <a:p>
            <a:pPr marL="107950" lvl="0" indent="0" algn="l" rtl="0">
              <a:spcBef>
                <a:spcPts val="1600"/>
              </a:spcBef>
              <a:spcAft>
                <a:spcPts val="0"/>
              </a:spcAft>
              <a:buSzPts val="1900"/>
              <a:buNone/>
            </a:pPr>
            <a:r>
              <a:rPr lang="en-IN" sz="1900" dirty="0">
                <a:latin typeface="Open Sans"/>
                <a:ea typeface="Open Sans"/>
                <a:cs typeface="Open Sans"/>
                <a:sym typeface="Open Sans"/>
              </a:rPr>
              <a:t>Views:  </a:t>
            </a:r>
            <a:r>
              <a:rPr lang="en-IN" sz="1900" dirty="0" err="1">
                <a:latin typeface="Open Sans"/>
                <a:ea typeface="Open Sans"/>
                <a:cs typeface="Open Sans"/>
                <a:sym typeface="Open Sans"/>
              </a:rPr>
              <a:t>employee_info</a:t>
            </a:r>
            <a:endParaRPr lang="en-IN" sz="1900" dirty="0">
              <a:latin typeface="Open Sans"/>
              <a:ea typeface="Open Sans"/>
              <a:cs typeface="Open Sans"/>
              <a:sym typeface="Open Sans"/>
            </a:endParaRPr>
          </a:p>
          <a:p>
            <a:pPr marL="107950" lvl="0" indent="0" algn="l" rtl="0">
              <a:spcBef>
                <a:spcPts val="1600"/>
              </a:spcBef>
              <a:spcAft>
                <a:spcPts val="0"/>
              </a:spcAft>
              <a:buSzPts val="1900"/>
              <a:buNone/>
            </a:pPr>
            <a:r>
              <a:rPr lang="en-IN" sz="1900" dirty="0">
                <a:latin typeface="Open Sans"/>
                <a:ea typeface="Open Sans"/>
                <a:cs typeface="Open Sans"/>
                <a:sym typeface="Open Sans"/>
              </a:rPr>
              <a:t>Users: Admin, </a:t>
            </a:r>
            <a:r>
              <a:rPr lang="en-IN" sz="1900" dirty="0" err="1">
                <a:latin typeface="Open Sans"/>
                <a:ea typeface="Open Sans"/>
                <a:cs typeface="Open Sans"/>
                <a:sym typeface="Open Sans"/>
              </a:rPr>
              <a:t>NoMgr</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 </a:t>
            </a:r>
            <a:r>
              <a:rPr lang="en" sz="1900" dirty="0">
                <a:latin typeface="Open Sans"/>
                <a:ea typeface="Open Sans"/>
                <a:cs typeface="Open Sans"/>
                <a:sym typeface="Open Sans"/>
              </a:rPr>
              <a:t>ETL</a:t>
            </a:r>
            <a:r>
              <a:rPr lang="en-US" sz="1700" dirty="0"/>
              <a:t>. </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45" y="2326500"/>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 sz="1700" dirty="0">
                <a:latin typeface="Open Sans"/>
                <a:ea typeface="Open Sans"/>
                <a:cs typeface="Open Sans"/>
                <a:sym typeface="Open Sans"/>
              </a:rPr>
              <a:t>Sarah Collins, Head of HR</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 sz="1700" dirty="0">
                <a:latin typeface="Open Sans"/>
                <a:ea typeface="Open Sans"/>
                <a:cs typeface="Open Sans"/>
                <a:sym typeface="Open Sans"/>
              </a:rPr>
              <a:t>HR and Management employees have write access and read access to all tables. </a:t>
            </a:r>
            <a:r>
              <a:rPr lang="en-IN" sz="1700" dirty="0">
                <a:latin typeface="Open Sans"/>
                <a:ea typeface="Open Sans"/>
                <a:cs typeface="Open Sans"/>
                <a:sym typeface="Open Sans"/>
              </a:rPr>
              <a:t>Other</a:t>
            </a:r>
            <a:r>
              <a:rPr lang="en" sz="1700" dirty="0">
                <a:latin typeface="Open Sans"/>
                <a:ea typeface="Open Sans"/>
                <a:cs typeface="Open Sans"/>
                <a:sym typeface="Open Sans"/>
              </a:rPr>
              <a:t> employees will have read access to all tables except salary table and Employee_info view</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 sz="1900" dirty="0"/>
              <a:t>Sharding be used to ensure scalability based on user needs.</a:t>
            </a:r>
          </a:p>
          <a:p>
            <a:pPr marL="457200" lvl="0" indent="0" algn="l" rtl="0">
              <a:spcBef>
                <a:spcPts val="1600"/>
              </a:spcBef>
              <a:spcAft>
                <a:spcPts val="0"/>
              </a:spcAft>
              <a:buNone/>
            </a:pPr>
            <a:r>
              <a:rPr lang="en" sz="1900" dirty="0"/>
              <a:t> </a:t>
            </a:r>
            <a:r>
              <a:rPr lang="en" sz="1900" b="1" dirty="0">
                <a:latin typeface="Open Sans"/>
                <a:ea typeface="Open Sans"/>
                <a:cs typeface="Open Sans"/>
                <a:sym typeface="Open Sans"/>
              </a:rPr>
              <a:t>Flexibility</a:t>
            </a:r>
            <a:endParaRPr sz="1900" dirty="0"/>
          </a:p>
          <a:p>
            <a:pPr marL="457200" lvl="0" indent="0" algn="l" rtl="0">
              <a:spcBef>
                <a:spcPts val="1600"/>
              </a:spcBef>
              <a:spcAft>
                <a:spcPts val="0"/>
              </a:spcAft>
              <a:buNone/>
            </a:pPr>
            <a:r>
              <a:rPr lang="en-US" sz="1900" dirty="0"/>
              <a:t>The database is designed to be integrated with payroll system in the future.</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Storage (disk or in-memory): </a:t>
            </a:r>
            <a:r>
              <a:rPr lang="en" sz="1700" dirty="0"/>
              <a:t>check </a:t>
            </a:r>
            <a:r>
              <a:rPr lang="en" sz="1700" u="sng" dirty="0">
                <a:solidFill>
                  <a:schemeClr val="hlink"/>
                </a:solidFill>
                <a:hlinkClick r:id="rId3"/>
              </a:rPr>
              <a:t>IT best practices document</a:t>
            </a:r>
            <a:endParaRPr lang="en" sz="1700" u="sng" dirty="0">
              <a:solidFill>
                <a:schemeClr val="hlink"/>
              </a:solidFill>
            </a:endParaRPr>
          </a:p>
          <a:p>
            <a:pPr marL="457200" lvl="0" indent="0" algn="l" rtl="0">
              <a:lnSpc>
                <a:spcPct val="100000"/>
              </a:lnSpc>
              <a:spcBef>
                <a:spcPts val="1600"/>
              </a:spcBef>
              <a:spcAft>
                <a:spcPts val="0"/>
              </a:spcAft>
              <a:buNone/>
            </a:pPr>
            <a:r>
              <a:rPr lang="en" sz="1700" dirty="0">
                <a:solidFill>
                  <a:schemeClr val="tx1"/>
                </a:solidFill>
              </a:rPr>
              <a:t>1 Gb size</a:t>
            </a:r>
            <a:endParaRPr sz="1700" dirty="0">
              <a:solidFill>
                <a:schemeClr val="tx1"/>
              </a:solidFill>
            </a:endParaRPr>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Retention: </a:t>
            </a:r>
            <a:r>
              <a:rPr lang="en" sz="1700" dirty="0"/>
              <a:t>how long does the data have to be kept for?</a:t>
            </a:r>
          </a:p>
          <a:p>
            <a:pPr marL="457200" lvl="0" indent="0" algn="l" rtl="0">
              <a:lnSpc>
                <a:spcPct val="100000"/>
              </a:lnSpc>
              <a:spcBef>
                <a:spcPts val="0"/>
              </a:spcBef>
              <a:spcAft>
                <a:spcPts val="0"/>
              </a:spcAft>
              <a:buNone/>
            </a:pPr>
            <a:r>
              <a:rPr lang="en" sz="1700" dirty="0"/>
              <a:t>7 Years</a:t>
            </a:r>
            <a:endParaRPr sz="1700" dirty="0"/>
          </a:p>
          <a:p>
            <a:pPr marL="450850" indent="-342900">
              <a:buSzPts val="1900"/>
            </a:pPr>
            <a:r>
              <a:rPr lang="en" sz="1900" b="1" dirty="0">
                <a:latin typeface="Open Sans"/>
                <a:ea typeface="Open Sans"/>
                <a:cs typeface="Open Sans"/>
                <a:sym typeface="Open Sans"/>
              </a:rPr>
              <a:t>Backup: </a:t>
            </a:r>
            <a:r>
              <a:rPr lang="en" sz="1900" dirty="0">
                <a:latin typeface="Open Sans"/>
                <a:ea typeface="Open Sans"/>
                <a:cs typeface="Open Sans"/>
                <a:sym typeface="Open Sans"/>
              </a:rPr>
              <a:t>Critical</a:t>
            </a:r>
          </a:p>
          <a:p>
            <a:pPr marL="107950" indent="0">
              <a:buSzPts val="1900"/>
              <a:buNone/>
            </a:pPr>
            <a:r>
              <a:rPr lang="en" sz="1900" b="1" dirty="0">
                <a:latin typeface="Open Sans"/>
                <a:ea typeface="Open Sans"/>
                <a:cs typeface="Open Sans"/>
                <a:sym typeface="Open Sans"/>
              </a:rPr>
              <a:t>      </a:t>
            </a:r>
            <a:r>
              <a:rPr lang="en" sz="1700" dirty="0"/>
              <a:t> </a:t>
            </a:r>
            <a:r>
              <a:rPr lang="en" sz="1700" u="sng" dirty="0">
                <a:solidFill>
                  <a:schemeClr val="hlink"/>
                </a:solidFill>
                <a:hlinkClick r:id="rId3"/>
              </a:rPr>
              <a:t>IT Best Practices document</a:t>
            </a:r>
            <a:r>
              <a:rPr lang="en" sz="1700" dirty="0"/>
              <a:t> lists Backup schedule requirements</a:t>
            </a: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3213</TotalTime>
  <Words>2634</Words>
  <Application>Microsoft Office PowerPoint</Application>
  <PresentationFormat>Custom</PresentationFormat>
  <Paragraphs>247</Paragraphs>
  <Slides>31</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31</vt:i4>
      </vt:variant>
    </vt:vector>
  </HeadingPairs>
  <TitlesOfParts>
    <vt:vector size="40" baseType="lpstr">
      <vt:lpstr>Helvetica Neue</vt:lpstr>
      <vt:lpstr>Open Sans Light</vt:lpstr>
      <vt:lpstr>Open Sans</vt:lpstr>
      <vt:lpstr>Arial</vt:lpstr>
      <vt:lpstr>Source Code Pro</vt:lpstr>
      <vt:lpstr>Simple Light</vt:lpstr>
      <vt:lpstr>Simple Light</vt:lpstr>
      <vt:lpstr>Simple Light</vt:lpstr>
      <vt:lpstr>White</vt:lpstr>
      <vt:lpstr>Tech ABC Corp - HR Database </vt:lpstr>
      <vt:lpstr>How to use this Template</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Dotty Johnson</cp:lastModifiedBy>
  <cp:revision>15</cp:revision>
  <dcterms:modified xsi:type="dcterms:W3CDTF">2021-03-23T19:05:17Z</dcterms:modified>
</cp:coreProperties>
</file>